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3" r:id="rId3"/>
    <p:sldId id="258" r:id="rId4"/>
    <p:sldId id="259" r:id="rId5"/>
    <p:sldId id="260" r:id="rId6"/>
    <p:sldId id="261" r:id="rId7"/>
    <p:sldId id="290" r:id="rId8"/>
    <p:sldId id="263" r:id="rId9"/>
    <p:sldId id="264" r:id="rId10"/>
    <p:sldId id="291" r:id="rId11"/>
    <p:sldId id="265" r:id="rId12"/>
    <p:sldId id="285" r:id="rId13"/>
    <p:sldId id="289" r:id="rId14"/>
    <p:sldId id="288" r:id="rId15"/>
    <p:sldId id="287" r:id="rId16"/>
    <p:sldId id="286" r:id="rId17"/>
    <p:sldId id="266" r:id="rId18"/>
    <p:sldId id="267" r:id="rId19"/>
    <p:sldId id="268" r:id="rId20"/>
    <p:sldId id="269" r:id="rId21"/>
    <p:sldId id="283" r:id="rId22"/>
    <p:sldId id="313" r:id="rId23"/>
    <p:sldId id="314" r:id="rId24"/>
    <p:sldId id="315" r:id="rId25"/>
    <p:sldId id="257" r:id="rId26"/>
    <p:sldId id="311" r:id="rId2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>
          <p15:clr>
            <a:srgbClr val="A4A3A4"/>
          </p15:clr>
        </p15:guide>
        <p15:guide id="2" pos="5568">
          <p15:clr>
            <a:srgbClr val="A4A3A4"/>
          </p15:clr>
        </p15:guide>
        <p15:guide id="3" pos="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6424" autoAdjust="0"/>
  </p:normalViewPr>
  <p:slideViewPr>
    <p:cSldViewPr snapToObjects="1">
      <p:cViewPr varScale="1">
        <p:scale>
          <a:sx n="124" d="100"/>
          <a:sy n="124" d="100"/>
        </p:scale>
        <p:origin x="96" y="318"/>
      </p:cViewPr>
      <p:guideLst>
        <p:guide orient="horz" pos="2952"/>
        <p:guide pos="5568"/>
        <p:guide pos="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Why is this happening now?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previous years we enjoyed a doubling of clock rate every 18 months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Frustrating to computer buyers but great for HPC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(Technically, </a:t>
            </a:r>
            <a:r>
              <a:rPr lang="en-US" baseline="0" noProof="0" dirty="0" smtClean="0"/>
              <a:t>it’s </a:t>
            </a:r>
            <a:r>
              <a:rPr lang="en-US" baseline="0" noProof="0" dirty="0" err="1" smtClean="0"/>
              <a:t>Dennard</a:t>
            </a:r>
            <a:r>
              <a:rPr lang="en-US" baseline="0" noProof="0" dirty="0" smtClean="0"/>
              <a:t> scaling, that power in transistors drops as they shrink, that is dead</a:t>
            </a:r>
            <a:r>
              <a:rPr lang="fr-FR" baseline="0" dirty="0" smtClean="0"/>
              <a:t>.)</a:t>
            </a:r>
            <a:endParaRPr lang="en-US" baseline="0" dirty="0" smtClean="0"/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Now,</a:t>
            </a:r>
            <a:r>
              <a:rPr lang="en-US" baseline="0" dirty="0" smtClean="0"/>
              <a:t> clock rates have leveled off at 2-4 GHz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Manufactures compensate by adding more cores, more parallelism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3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I want to emphasize is the difference between the cores on </a:t>
            </a:r>
            <a:r>
              <a:rPr lang="en-US" dirty="0" err="1" smtClean="0"/>
              <a:t>Cielo</a:t>
            </a:r>
            <a:r>
              <a:rPr lang="en-US" dirty="0" smtClean="0"/>
              <a:t> and those on accelerators of the type being considered for Trinity.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Each core on </a:t>
            </a:r>
            <a:r>
              <a:rPr lang="en-US" dirty="0" err="1" smtClean="0"/>
              <a:t>Cielo</a:t>
            </a:r>
            <a:r>
              <a:rPr lang="en-US" baseline="0" dirty="0" smtClean="0"/>
              <a:t> is a fully featured traditional x86 architecture and all the optimizations associated with it.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 accelerator core, in contrast, is significantly stripped down.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You cannot treat them like a symmetric multiprocessor.  They are more like SIMD (but not quite as restrictive).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Unlike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, running on Trinity will not simply be “scaling up”.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AMD </a:t>
            </a:r>
            <a:r>
              <a:rPr lang="en-US" baseline="0" dirty="0" err="1" smtClean="0"/>
              <a:t>Magny-Cours</a:t>
            </a:r>
            <a:r>
              <a:rPr lang="en-US" baseline="0" dirty="0" smtClean="0"/>
              <a:t>.  Half of 12 core shown.  8 core used in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NVIDIA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GK110. 15 SMX streaming multiprocessor extreme, 192 cores per SMX.  2,880 total cores.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What I want to emphasize is the difference between the cores on </a:t>
            </a:r>
            <a:r>
              <a:rPr lang="en-US" dirty="0" err="1" smtClean="0"/>
              <a:t>Cielo</a:t>
            </a:r>
            <a:r>
              <a:rPr lang="en-US" dirty="0" smtClean="0"/>
              <a:t> and those on accelerators of the type being considered for Trinity.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Each core on </a:t>
            </a:r>
            <a:r>
              <a:rPr lang="en-US" dirty="0" err="1" smtClean="0"/>
              <a:t>Cielo</a:t>
            </a:r>
            <a:r>
              <a:rPr lang="en-US" baseline="0" dirty="0" smtClean="0"/>
              <a:t> is a fully featured traditional x86 architecture and all the optimizations associated with it.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 accelerator core, in contrast, is significantly stripped down.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You cannot treat them like a symmetric multiprocessor.  They are more like SIMD (but not quite as restrictive).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Unlike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, running on Trinity will not simply be “scaling up”.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AMD </a:t>
            </a:r>
            <a:r>
              <a:rPr lang="en-US" baseline="0" dirty="0" err="1" smtClean="0"/>
              <a:t>Magny-Cours</a:t>
            </a:r>
            <a:r>
              <a:rPr lang="en-US" baseline="0" dirty="0" smtClean="0"/>
              <a:t>.  Half of 12 core shown.  8 core used in </a:t>
            </a:r>
            <a:r>
              <a:rPr lang="en-US" baseline="0" dirty="0" err="1" smtClean="0"/>
              <a:t>Cielo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Intel Xeon Phi 3100 family. 61 (?) cores with 4x </a:t>
            </a:r>
            <a:r>
              <a:rPr lang="en-US" baseline="0" dirty="0" err="1" smtClean="0"/>
              <a:t>hyperthreading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Image assuming die size of about 700mm^2. Guess comes from http://</a:t>
            </a:r>
            <a:r>
              <a:rPr lang="en-US" baseline="0" dirty="0" err="1" smtClean="0"/>
              <a:t>semiaccurate.com</a:t>
            </a:r>
            <a:r>
              <a:rPr lang="en-US" baseline="0" dirty="0" smtClean="0"/>
              <a:t>/2013/04/04/why-is-</a:t>
            </a:r>
            <a:r>
              <a:rPr lang="en-US" baseline="0" dirty="0" err="1" smtClean="0"/>
              <a:t>intel</a:t>
            </a:r>
            <a:r>
              <a:rPr lang="en-US" baseline="0" dirty="0" smtClean="0"/>
              <a:t>-so-secretive-about-phis-die/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source code of Marching Cubes in three different packages. Case tables removed (all essentially the same).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CUDA</a:t>
            </a:r>
            <a:r>
              <a:rPr lang="en-US" baseline="0" dirty="0" smtClean="0"/>
              <a:t> SDK: </a:t>
            </a:r>
            <a:r>
              <a:rPr lang="en-US" baseline="0" dirty="0" err="1" smtClean="0"/>
              <a:t>marchingCubes_kernel.cu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PISTON: </a:t>
            </a:r>
            <a:r>
              <a:rPr lang="en-US" baseline="0" dirty="0" err="1" smtClean="0"/>
              <a:t>marching_cube.h</a:t>
            </a:r>
            <a:r>
              <a:rPr lang="en-US" baseline="0" dirty="0" smtClean="0"/>
              <a:t> (tables removed)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VTK-m: </a:t>
            </a:r>
            <a:r>
              <a:rPr lang="en-US" baseline="0" dirty="0" err="1" smtClean="0"/>
              <a:t>IsosurfaceUniformGrid.h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0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492"/>
            <a:ext cx="9144000" cy="1328209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1328208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2090210"/>
            <a:ext cx="8228489" cy="3010272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6116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45" y="51726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7" name="Picture 16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18" name="Picture 17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5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9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9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6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33502"/>
            <a:ext cx="4038600" cy="18216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282161"/>
            <a:ext cx="4038600" cy="18229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5204355"/>
            <a:ext cx="2133600" cy="3968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762000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1524000"/>
            <a:ext cx="8228489" cy="357648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5" name="Picture 14" descr="New_DOE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16" name="Picture 15" descr="NNSA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  <p:pic>
        <p:nvPicPr>
          <p:cNvPr id="17" name="Picture 6" descr="SNL_Stacked_White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63502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 descr="SNL_Motto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227145" y="219603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08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"/>
            <a:ext cx="9144000" cy="1328209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2753382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3515387"/>
            <a:ext cx="8228489" cy="158509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3867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45" y="49477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</a:t>
            </a: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2016-10538 C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5" name="Picture 24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27" name="Picture 26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2"/>
            <a:ext cx="9144000" cy="5510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1213558"/>
            <a:ext cx="3768892" cy="15297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1213558"/>
            <a:ext cx="2286000" cy="1529743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213558"/>
            <a:ext cx="2917136" cy="1529743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3065144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3826311"/>
            <a:ext cx="8228488" cy="1380694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0" y="2808112"/>
            <a:ext cx="9144000" cy="331611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2" name="Picture 21" descr="New_DOE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26" name="Picture 25" descr="NNSA 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  <p:pic>
        <p:nvPicPr>
          <p:cNvPr id="27" name="Picture 6" descr="SNL_Stacked_White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33867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 descr="SNL_Motto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227145" y="49477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56168"/>
            <a:ext cx="8991600" cy="49953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98" y="2537355"/>
            <a:ext cx="7772400" cy="1135062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98" y="3672416"/>
            <a:ext cx="7772400" cy="1250156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656171"/>
            <a:ext cx="4419600" cy="49953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56172"/>
            <a:ext cx="4419600" cy="4995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56170"/>
            <a:ext cx="4421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190427"/>
            <a:ext cx="4421188" cy="4461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657290"/>
            <a:ext cx="4422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191587"/>
            <a:ext cx="4422775" cy="44599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5"/>
            <a:ext cx="8077200" cy="65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656168"/>
            <a:ext cx="8991600" cy="499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6" descr="SNL_Stacked_White.png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3225" y="148167"/>
            <a:ext cx="914400" cy="3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802" r:id="rId2"/>
    <p:sldLayoutId id="2147483801" r:id="rId3"/>
    <p:sldLayoutId id="2147483796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5">
              <a:lumMod val="20000"/>
              <a:lumOff val="80000"/>
            </a:schemeClr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60000"/>
            <a:lumOff val="40000"/>
          </a:schemeClr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-111" charset="2"/>
        <a:buChar char="§"/>
        <a:defRPr sz="18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-111" charset="2"/>
        <a:buChar char="§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emf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9.png"/><Relationship Id="rId5" Type="http://schemas.openxmlformats.org/officeDocument/2006/relationships/image" Target="../media/image24.png"/><Relationship Id="rId10" Type="http://schemas.openxmlformats.org/officeDocument/2006/relationships/image" Target="../media/image8.png"/><Relationship Id="rId4" Type="http://schemas.openxmlformats.org/officeDocument/2006/relationships/image" Target="../media/image14.emf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emf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emf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8" y="2857500"/>
            <a:ext cx="8228489" cy="685800"/>
          </a:xfrm>
        </p:spPr>
        <p:txBody>
          <a:bodyPr/>
          <a:lstStyle/>
          <a:p>
            <a:r>
              <a:rPr lang="en-US" sz="3200" dirty="0" smtClean="0"/>
              <a:t>VTK-m: Accelerating the Visualization Toolkit for Massively Threaded Architectures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8" y="3611771"/>
            <a:ext cx="8228489" cy="1488709"/>
          </a:xfrm>
        </p:spPr>
        <p:txBody>
          <a:bodyPr/>
          <a:lstStyle/>
          <a:p>
            <a:r>
              <a:rPr lang="en-US" sz="2400" dirty="0" smtClean="0"/>
              <a:t>IEEE Vis 2016</a:t>
            </a:r>
          </a:p>
          <a:p>
            <a:r>
              <a:rPr lang="en-US" sz="2400" dirty="0" smtClean="0"/>
              <a:t>Kenneth Moreland  </a:t>
            </a:r>
            <a:r>
              <a:rPr lang="en-US" sz="1800" dirty="0" smtClean="0"/>
              <a:t>Sandia National Laboratories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w</a:t>
            </a:r>
            <a:r>
              <a:rPr lang="en-US" sz="1800" dirty="0" smtClean="0"/>
              <a:t>ith many contributors</a:t>
            </a:r>
            <a:endParaRPr lang="en-US" sz="2400" dirty="0" smtClean="0"/>
          </a:p>
          <a:p>
            <a:r>
              <a:rPr lang="en-US" sz="1600" dirty="0" smtClean="0"/>
              <a:t>October 27, 2016</a:t>
            </a:r>
            <a:endParaRPr lang="en-US" sz="1600" dirty="0"/>
          </a:p>
        </p:txBody>
      </p:sp>
      <p:pic>
        <p:nvPicPr>
          <p:cNvPr id="5" name="Picture 4" descr="xgc_classifyPoin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 b="13192"/>
          <a:stretch/>
        </p:blipFill>
        <p:spPr>
          <a:xfrm>
            <a:off x="4572000" y="1368820"/>
            <a:ext cx="1099866" cy="1420208"/>
          </a:xfrm>
          <a:prstGeom prst="rect">
            <a:avLst/>
          </a:prstGeom>
        </p:spPr>
      </p:pic>
      <p:pic>
        <p:nvPicPr>
          <p:cNvPr id="6" name="Picture 5" descr="xgc_wallHit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2415" b="13192"/>
          <a:stretch/>
        </p:blipFill>
        <p:spPr>
          <a:xfrm>
            <a:off x="5542328" y="1368820"/>
            <a:ext cx="1691308" cy="1420208"/>
          </a:xfrm>
          <a:prstGeom prst="rect">
            <a:avLst/>
          </a:prstGeom>
        </p:spPr>
      </p:pic>
      <p:pic>
        <p:nvPicPr>
          <p:cNvPr id="7" name="Picture 6" descr="Entropy_compress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2" b="17722"/>
          <a:stretch/>
        </p:blipFill>
        <p:spPr>
          <a:xfrm>
            <a:off x="0" y="1368820"/>
            <a:ext cx="2232120" cy="1420208"/>
          </a:xfrm>
          <a:prstGeom prst="rect">
            <a:avLst/>
          </a:prstGeom>
        </p:spPr>
      </p:pic>
      <p:pic>
        <p:nvPicPr>
          <p:cNvPr id="8" name="Picture 7" descr="Contour.png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" b="24379"/>
          <a:stretch/>
        </p:blipFill>
        <p:spPr>
          <a:xfrm>
            <a:off x="2362202" y="1368820"/>
            <a:ext cx="2051303" cy="1420208"/>
          </a:xfrm>
          <a:prstGeom prst="rect">
            <a:avLst/>
          </a:prstGeom>
        </p:spPr>
      </p:pic>
      <p:pic>
        <p:nvPicPr>
          <p:cNvPr id="9" name="Picture 8" descr="SurfaceSimplification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740" y="1368820"/>
            <a:ext cx="1775260" cy="1420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Distributed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2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 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537" y="3185898"/>
            <a:ext cx="1066800" cy="495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05802" y="3680147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DIY</a:t>
            </a:r>
            <a:endParaRPr lang="en-US" sz="2800" dirty="0"/>
          </a:p>
        </p:txBody>
      </p:sp>
      <p:pic>
        <p:nvPicPr>
          <p:cNvPr id="16" name="Picture 15" descr="VTKm_Logo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92" y="5067299"/>
            <a:ext cx="1194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6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197671" y="1794817"/>
            <a:ext cx="3117531" cy="1828800"/>
            <a:chOff x="3662409" y="1791285"/>
            <a:chExt cx="3117531" cy="1828800"/>
          </a:xfrm>
        </p:grpSpPr>
        <p:pic>
          <p:nvPicPr>
            <p:cNvPr id="14" name="Picture 13" descr="xgc_classifyPoint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409" y="1791285"/>
              <a:ext cx="1195281" cy="1828800"/>
            </a:xfrm>
            <a:prstGeom prst="rect">
              <a:avLst/>
            </a:prstGeom>
          </p:spPr>
        </p:pic>
        <p:pic>
          <p:nvPicPr>
            <p:cNvPr id="15" name="Picture 14" descr="xgc_wallHit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941" y="1791285"/>
              <a:ext cx="1945999" cy="1828800"/>
            </a:xfrm>
            <a:prstGeom prst="rect">
              <a:avLst/>
            </a:prstGeom>
          </p:spPr>
        </p:pic>
      </p:grpSp>
      <p:pic>
        <p:nvPicPr>
          <p:cNvPr id="2" name="Picture 1" descr="VTKm_Logo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472"/>
            <a:ext cx="4572000" cy="1749428"/>
          </a:xfrm>
          <a:prstGeom prst="rect">
            <a:avLst/>
          </a:prstGeom>
        </p:spPr>
      </p:pic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486402" y="190500"/>
            <a:ext cx="3386149" cy="457200"/>
            <a:chOff x="2209800" y="3857367"/>
            <a:chExt cx="5079224" cy="685800"/>
          </a:xfrm>
        </p:grpSpPr>
        <p:pic>
          <p:nvPicPr>
            <p:cNvPr id="4" name="Picture 3" descr="Los_Alamos_logo_whit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895" y="3857367"/>
              <a:ext cx="1497435" cy="685800"/>
            </a:xfrm>
            <a:prstGeom prst="rect">
              <a:avLst/>
            </a:prstGeom>
          </p:spPr>
        </p:pic>
        <p:pic>
          <p:nvPicPr>
            <p:cNvPr id="5" name="Picture 4" descr="Oak_Ridge_National_Laboratory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3857367"/>
              <a:ext cx="1345424" cy="685800"/>
            </a:xfrm>
            <a:prstGeom prst="rect">
              <a:avLst/>
            </a:prstGeom>
          </p:spPr>
        </p:pic>
        <p:pic>
          <p:nvPicPr>
            <p:cNvPr id="6" name="Picture 5" descr="SNL_Stacked_White_Blue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3857367"/>
              <a:ext cx="1647825" cy="685800"/>
            </a:xfrm>
            <a:prstGeom prst="rect">
              <a:avLst/>
            </a:prstGeom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642981" y="745990"/>
            <a:ext cx="3072991" cy="365760"/>
            <a:chOff x="2514599" y="4730084"/>
            <a:chExt cx="3841239" cy="457200"/>
          </a:xfrm>
        </p:grpSpPr>
        <p:pic>
          <p:nvPicPr>
            <p:cNvPr id="8" name="Picture 7" descr="Kitwarelogo-4c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599" y="4730084"/>
              <a:ext cx="1777130" cy="457200"/>
            </a:xfrm>
            <a:prstGeom prst="rect">
              <a:avLst/>
            </a:prstGeom>
          </p:spPr>
        </p:pic>
        <p:pic>
          <p:nvPicPr>
            <p:cNvPr id="9" name="Picture 8" descr="Uof_Oregon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998" y="4801712"/>
              <a:ext cx="1767840" cy="31394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729498" y="1210041"/>
            <a:ext cx="2899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m.vtk.org</a:t>
            </a:r>
            <a:endParaRPr lang="en-US" sz="3200" dirty="0"/>
          </a:p>
        </p:txBody>
      </p:sp>
      <p:pic>
        <p:nvPicPr>
          <p:cNvPr id="11" name="Picture 10" descr="Entropy_compress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" y="2095500"/>
            <a:ext cx="3497949" cy="3276600"/>
          </a:xfrm>
          <a:prstGeom prst="rect">
            <a:avLst/>
          </a:prstGeom>
        </p:spPr>
      </p:pic>
      <p:pic>
        <p:nvPicPr>
          <p:cNvPr id="12" name="Picture 11" descr="Contour.png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13" y="3457005"/>
            <a:ext cx="2406389" cy="2257996"/>
          </a:xfrm>
          <a:prstGeom prst="rect">
            <a:avLst/>
          </a:prstGeom>
        </p:spPr>
      </p:pic>
      <p:pic>
        <p:nvPicPr>
          <p:cNvPr id="13" name="Picture 12" descr="SurfaceSimplification.pn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3154680"/>
            <a:ext cx="32004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is separate from VTK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is separate from VTK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is not a replacement for VTK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Rendering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 descr="Shuttle2.png"/>
          <p:cNvPicPr>
            <a:picLocks noChangeAspect="1"/>
          </p:cNvPicPr>
          <p:nvPr/>
        </p:nvPicPr>
        <p:blipFill>
          <a:blip r:embed="rId2"/>
          <a:srcRect t="-4340" b="-4340"/>
          <a:stretch>
            <a:fillRect/>
          </a:stretch>
        </p:blipFill>
        <p:spPr bwMode="auto">
          <a:xfrm>
            <a:off x="-3890" y="-114300"/>
            <a:ext cx="2727473" cy="1852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0" y="2161674"/>
            <a:ext cx="2190750" cy="1752600"/>
          </a:xfrm>
          <a:prstGeom prst="rect">
            <a:avLst/>
          </a:prstGeom>
        </p:spPr>
      </p:pic>
      <p:pic>
        <p:nvPicPr>
          <p:cNvPr id="4" name="Picture 3" descr="ParaView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62100"/>
            <a:ext cx="1752600" cy="409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76315"/>
            <a:ext cx="1066800" cy="495969"/>
          </a:xfrm>
          <a:prstGeom prst="rect">
            <a:avLst/>
          </a:prstGeom>
        </p:spPr>
      </p:pic>
      <p:pic>
        <p:nvPicPr>
          <p:cNvPr id="6" name="Picture 5" descr="PV_Cataly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" y="4657283"/>
            <a:ext cx="2624234" cy="952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91000" y="3429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91000" y="13335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91000" y="23241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91000" y="33147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191000" y="4305300"/>
            <a:ext cx="115824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Rendering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0" idx="2"/>
            <a:endCxn id="17" idx="0"/>
          </p:cNvCxnSpPr>
          <p:nvPr/>
        </p:nvCxnSpPr>
        <p:spPr>
          <a:xfrm>
            <a:off x="4770120" y="9525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  <a:endCxn id="18" idx="0"/>
          </p:cNvCxnSpPr>
          <p:nvPr/>
        </p:nvCxnSpPr>
        <p:spPr>
          <a:xfrm>
            <a:off x="4770120" y="1943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19" idx="0"/>
          </p:cNvCxnSpPr>
          <p:nvPr/>
        </p:nvCxnSpPr>
        <p:spPr>
          <a:xfrm>
            <a:off x="4770120" y="29337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0" idx="0"/>
          </p:cNvCxnSpPr>
          <p:nvPr/>
        </p:nvCxnSpPr>
        <p:spPr>
          <a:xfrm>
            <a:off x="4770120" y="39243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400800" y="1333500"/>
            <a:ext cx="1219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8046" y="876300"/>
            <a:ext cx="1400154" cy="70007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53000" y="26289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67600" y="3029563"/>
            <a:ext cx="1447800" cy="8947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534400" y="3448600"/>
            <a:ext cx="3048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xgc_wall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000500"/>
            <a:ext cx="1084959" cy="1019617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29" idx="3"/>
            <a:endCxn id="33" idx="0"/>
          </p:cNvCxnSpPr>
          <p:nvPr/>
        </p:nvCxnSpPr>
        <p:spPr>
          <a:xfrm>
            <a:off x="7620000" y="1638300"/>
            <a:ext cx="1066800" cy="18103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31" idx="0"/>
          </p:cNvCxnSpPr>
          <p:nvPr/>
        </p:nvCxnSpPr>
        <p:spPr>
          <a:xfrm rot="10800000" flipV="1">
            <a:off x="5105400" y="1638300"/>
            <a:ext cx="1295400" cy="9906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971800" y="18669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514600" y="2324100"/>
            <a:ext cx="1143000" cy="1353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514600" y="2476500"/>
            <a:ext cx="1219200" cy="2438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1185" y="2147877"/>
            <a:ext cx="107461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Architectures to Support?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(NVIDIA)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Sub-architectures:</a:t>
            </a:r>
          </a:p>
          <a:p>
            <a:pPr lvl="1"/>
            <a:r>
              <a:rPr lang="en-US" dirty="0" smtClean="0"/>
              <a:t>Fermi, </a:t>
            </a:r>
            <a:r>
              <a:rPr lang="en-US" dirty="0" err="1" smtClean="0"/>
              <a:t>Kepler</a:t>
            </a:r>
            <a:r>
              <a:rPr lang="en-US" dirty="0" smtClean="0"/>
              <a:t>, Maxwell</a:t>
            </a:r>
          </a:p>
          <a:p>
            <a:r>
              <a:rPr lang="en-US" dirty="0" smtClean="0"/>
              <a:t>Multiple Memory Types:</a:t>
            </a:r>
          </a:p>
          <a:p>
            <a:pPr lvl="1"/>
            <a:r>
              <a:rPr lang="en-US" dirty="0" smtClean="0"/>
              <a:t>Global, shared, constant, texture</a:t>
            </a:r>
          </a:p>
          <a:p>
            <a:r>
              <a:rPr lang="en-US" dirty="0" smtClean="0"/>
              <a:t>Memory Amount: </a:t>
            </a:r>
            <a:r>
              <a:rPr lang="en-US" sz="2000" dirty="0" smtClean="0"/>
              <a:t>Up to 12 GB</a:t>
            </a:r>
            <a:endParaRPr lang="en-US" dirty="0" smtClean="0"/>
          </a:p>
          <a:p>
            <a:r>
              <a:rPr lang="en-US" dirty="0" smtClean="0"/>
              <a:t>1000s of threads</a:t>
            </a:r>
          </a:p>
          <a:p>
            <a:pPr lvl="1"/>
            <a:r>
              <a:rPr lang="en-US" dirty="0" smtClean="0"/>
              <a:t>Grids, blocks, and warps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CPU/MIC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Mulple</a:t>
            </a:r>
            <a:r>
              <a:rPr lang="en-US" dirty="0" smtClean="0"/>
              <a:t> ISAs:</a:t>
            </a:r>
          </a:p>
          <a:p>
            <a:pPr lvl="1"/>
            <a:r>
              <a:rPr lang="en-US" dirty="0" smtClean="0"/>
              <a:t>Vector unit widths: 2,4,8 / 16</a:t>
            </a:r>
          </a:p>
          <a:p>
            <a:r>
              <a:rPr lang="en-US" dirty="0" smtClean="0"/>
              <a:t>Single Memory Type</a:t>
            </a:r>
          </a:p>
          <a:p>
            <a:pPr lvl="1"/>
            <a:r>
              <a:rPr lang="en-US" dirty="0" smtClean="0"/>
              <a:t>Except when not (cache, HSM)</a:t>
            </a:r>
          </a:p>
          <a:p>
            <a:r>
              <a:rPr lang="en-US" dirty="0" smtClean="0"/>
              <a:t>Larger Memory Size</a:t>
            </a:r>
          </a:p>
          <a:p>
            <a:r>
              <a:rPr lang="en-US" dirty="0" smtClean="0"/>
              <a:t>Up to 60/260 threads</a:t>
            </a:r>
          </a:p>
          <a:p>
            <a:pPr lvl="1"/>
            <a:r>
              <a:rPr lang="en-US" dirty="0" smtClean="0"/>
              <a:t>No explicit organization</a:t>
            </a:r>
            <a:endParaRPr lang="en-US" dirty="0"/>
          </a:p>
        </p:txBody>
      </p:sp>
      <p:pic>
        <p:nvPicPr>
          <p:cNvPr id="7" name="Picture 6" descr="nvidia-k6000-2013-07-24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3974690"/>
            <a:ext cx="3173506" cy="1740310"/>
          </a:xfrm>
          <a:prstGeom prst="rect">
            <a:avLst/>
          </a:prstGeom>
        </p:spPr>
      </p:pic>
      <p:pic>
        <p:nvPicPr>
          <p:cNvPr id="8" name="Picture 7" descr="_423047_i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83" y="4042169"/>
            <a:ext cx="1905000" cy="1633538"/>
          </a:xfrm>
          <a:prstGeom prst="rect">
            <a:avLst/>
          </a:prstGeom>
        </p:spPr>
      </p:pic>
      <p:pic>
        <p:nvPicPr>
          <p:cNvPr id="9" name="Picture 8" descr="Xeon_Phi_Active_Angl_W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85" y="3924301"/>
            <a:ext cx="2692017" cy="1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9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8100" y="1481366"/>
            <a:ext cx="9067800" cy="2752271"/>
            <a:chOff x="0" y="2086429"/>
            <a:chExt cx="9067800" cy="2752271"/>
          </a:xfrm>
        </p:grpSpPr>
        <p:sp>
          <p:nvSpPr>
            <p:cNvPr id="3" name="Rectangle 2"/>
            <p:cNvSpPr/>
            <p:nvPr/>
          </p:nvSpPr>
          <p:spPr>
            <a:xfrm>
              <a:off x="16002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CPU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GPU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0" y="2095500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MIC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811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Contour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27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External Faces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43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Clip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959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Particle Advection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675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Surface Simplify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9100" y="4152900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And Many More…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Connector 11"/>
            <p:cNvCxnSpPr>
              <a:stCxn id="3" idx="2"/>
              <a:endCxn id="6" idx="0"/>
            </p:cNvCxnSpPr>
            <p:nvPr/>
          </p:nvCxnSpPr>
          <p:spPr>
            <a:xfrm flipH="1">
              <a:off x="1695450" y="2438400"/>
              <a:ext cx="647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3" idx="2"/>
              <a:endCxn id="7" idx="0"/>
            </p:cNvCxnSpPr>
            <p:nvPr/>
          </p:nvCxnSpPr>
          <p:spPr>
            <a:xfrm>
              <a:off x="2343150" y="2438400"/>
              <a:ext cx="723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3" idx="2"/>
              <a:endCxn id="8" idx="0"/>
            </p:cNvCxnSpPr>
            <p:nvPr/>
          </p:nvCxnSpPr>
          <p:spPr>
            <a:xfrm>
              <a:off x="2343150" y="2438400"/>
              <a:ext cx="2095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" idx="2"/>
              <a:endCxn id="9" idx="0"/>
            </p:cNvCxnSpPr>
            <p:nvPr/>
          </p:nvCxnSpPr>
          <p:spPr>
            <a:xfrm>
              <a:off x="2343150" y="2438400"/>
              <a:ext cx="34671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" idx="2"/>
              <a:endCxn id="10" idx="0"/>
            </p:cNvCxnSpPr>
            <p:nvPr/>
          </p:nvCxnSpPr>
          <p:spPr>
            <a:xfrm>
              <a:off x="2343150" y="2438400"/>
              <a:ext cx="4838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" idx="2"/>
              <a:endCxn id="11" idx="0"/>
            </p:cNvCxnSpPr>
            <p:nvPr/>
          </p:nvCxnSpPr>
          <p:spPr>
            <a:xfrm>
              <a:off x="2343150" y="2438400"/>
              <a:ext cx="62103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" idx="2"/>
              <a:endCxn id="6" idx="0"/>
            </p:cNvCxnSpPr>
            <p:nvPr/>
          </p:nvCxnSpPr>
          <p:spPr>
            <a:xfrm flipH="1">
              <a:off x="1695450" y="2438400"/>
              <a:ext cx="25146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4" idx="2"/>
              <a:endCxn id="7" idx="0"/>
            </p:cNvCxnSpPr>
            <p:nvPr/>
          </p:nvCxnSpPr>
          <p:spPr>
            <a:xfrm flipH="1">
              <a:off x="3067050" y="2438400"/>
              <a:ext cx="11430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4" idx="2"/>
              <a:endCxn id="8" idx="0"/>
            </p:cNvCxnSpPr>
            <p:nvPr/>
          </p:nvCxnSpPr>
          <p:spPr>
            <a:xfrm>
              <a:off x="4210050" y="2438400"/>
              <a:ext cx="2286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4" idx="2"/>
              <a:endCxn id="9" idx="0"/>
            </p:cNvCxnSpPr>
            <p:nvPr/>
          </p:nvCxnSpPr>
          <p:spPr>
            <a:xfrm>
              <a:off x="4210050" y="2438400"/>
              <a:ext cx="16002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4" idx="2"/>
              <a:endCxn id="11" idx="0"/>
            </p:cNvCxnSpPr>
            <p:nvPr/>
          </p:nvCxnSpPr>
          <p:spPr>
            <a:xfrm>
              <a:off x="4210050" y="2438400"/>
              <a:ext cx="43434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4" idx="2"/>
              <a:endCxn id="10" idx="0"/>
            </p:cNvCxnSpPr>
            <p:nvPr/>
          </p:nvCxnSpPr>
          <p:spPr>
            <a:xfrm>
              <a:off x="4210050" y="2438400"/>
              <a:ext cx="29718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" idx="2"/>
              <a:endCxn id="11" idx="0"/>
            </p:cNvCxnSpPr>
            <p:nvPr/>
          </p:nvCxnSpPr>
          <p:spPr>
            <a:xfrm>
              <a:off x="6076950" y="2438400"/>
              <a:ext cx="2476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" idx="2"/>
              <a:endCxn id="10" idx="0"/>
            </p:cNvCxnSpPr>
            <p:nvPr/>
          </p:nvCxnSpPr>
          <p:spPr>
            <a:xfrm>
              <a:off x="6076950" y="2438400"/>
              <a:ext cx="1104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2"/>
              <a:endCxn id="9" idx="0"/>
            </p:cNvCxnSpPr>
            <p:nvPr/>
          </p:nvCxnSpPr>
          <p:spPr>
            <a:xfrm flipH="1">
              <a:off x="5810250" y="2438400"/>
              <a:ext cx="2667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2"/>
              <a:endCxn id="8" idx="0"/>
            </p:cNvCxnSpPr>
            <p:nvPr/>
          </p:nvCxnSpPr>
          <p:spPr>
            <a:xfrm flipH="1">
              <a:off x="4438650" y="2438400"/>
              <a:ext cx="16383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2"/>
              <a:endCxn id="7" idx="0"/>
            </p:cNvCxnSpPr>
            <p:nvPr/>
          </p:nvCxnSpPr>
          <p:spPr>
            <a:xfrm flipH="1">
              <a:off x="3067050" y="2438400"/>
              <a:ext cx="30099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" idx="2"/>
              <a:endCxn id="6" idx="0"/>
            </p:cNvCxnSpPr>
            <p:nvPr/>
          </p:nvCxnSpPr>
          <p:spPr>
            <a:xfrm flipH="1">
              <a:off x="1695450" y="2438400"/>
              <a:ext cx="4381500" cy="1714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75" y="4367615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Algorithm</a:t>
              </a:r>
              <a:endParaRPr lang="en-US" dirty="0"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0" y="2086429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Architecture</a:t>
              </a:r>
              <a:endParaRPr lang="en-US" dirty="0"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200900" y="2104709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???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cxnSp>
          <p:nvCxnSpPr>
            <p:cNvPr id="33" name="Straight Connector 32"/>
            <p:cNvCxnSpPr>
              <a:stCxn id="32" idx="2"/>
              <a:endCxn id="6" idx="0"/>
            </p:cNvCxnSpPr>
            <p:nvPr/>
          </p:nvCxnSpPr>
          <p:spPr>
            <a:xfrm flipH="1">
              <a:off x="1695450" y="2447609"/>
              <a:ext cx="62484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2"/>
              <a:endCxn id="7" idx="0"/>
            </p:cNvCxnSpPr>
            <p:nvPr/>
          </p:nvCxnSpPr>
          <p:spPr>
            <a:xfrm flipH="1">
              <a:off x="3067050" y="2447609"/>
              <a:ext cx="48768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2" idx="2"/>
              <a:endCxn id="8" idx="0"/>
            </p:cNvCxnSpPr>
            <p:nvPr/>
          </p:nvCxnSpPr>
          <p:spPr>
            <a:xfrm flipH="1">
              <a:off x="4438650" y="2447609"/>
              <a:ext cx="35052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2" idx="2"/>
              <a:endCxn id="9" idx="0"/>
            </p:cNvCxnSpPr>
            <p:nvPr/>
          </p:nvCxnSpPr>
          <p:spPr>
            <a:xfrm flipH="1">
              <a:off x="5810250" y="2447609"/>
              <a:ext cx="21336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2" idx="2"/>
              <a:endCxn id="10" idx="0"/>
            </p:cNvCxnSpPr>
            <p:nvPr/>
          </p:nvCxnSpPr>
          <p:spPr>
            <a:xfrm flipH="1">
              <a:off x="7181850" y="2447609"/>
              <a:ext cx="7620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2" idx="2"/>
              <a:endCxn id="11" idx="0"/>
            </p:cNvCxnSpPr>
            <p:nvPr/>
          </p:nvCxnSpPr>
          <p:spPr>
            <a:xfrm>
              <a:off x="7943850" y="2447609"/>
              <a:ext cx="609600" cy="1705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2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100" y="1481366"/>
            <a:ext cx="9067800" cy="2752271"/>
            <a:chOff x="0" y="3193546"/>
            <a:chExt cx="9067800" cy="2752271"/>
          </a:xfrm>
        </p:grpSpPr>
        <p:sp>
          <p:nvSpPr>
            <p:cNvPr id="3" name="Rectangle 2"/>
            <p:cNvSpPr/>
            <p:nvPr/>
          </p:nvSpPr>
          <p:spPr>
            <a:xfrm>
              <a:off x="16002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CPU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4671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GPU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0" y="3202617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MIC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811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Contour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27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External Faces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243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Clip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959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Particle Advection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675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Surface Simplify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9100" y="5260017"/>
              <a:ext cx="10287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600" dirty="0" smtClean="0">
                  <a:solidFill>
                    <a:prstClr val="white"/>
                  </a:solidFill>
                  <a:latin typeface="Calibri"/>
                </a:rPr>
                <a:t>And Many More…</a:t>
              </a:r>
              <a:endParaRPr lang="en-US" sz="16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" name="Straight Connector 11"/>
            <p:cNvCxnSpPr>
              <a:stCxn id="3" idx="2"/>
              <a:endCxn id="25" idx="0"/>
            </p:cNvCxnSpPr>
            <p:nvPr/>
          </p:nvCxnSpPr>
          <p:spPr>
            <a:xfrm>
              <a:off x="2343150" y="3545517"/>
              <a:ext cx="27813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" idx="2"/>
              <a:endCxn id="25" idx="0"/>
            </p:cNvCxnSpPr>
            <p:nvPr/>
          </p:nvCxnSpPr>
          <p:spPr>
            <a:xfrm>
              <a:off x="4210050" y="3545517"/>
              <a:ext cx="9144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5" idx="2"/>
              <a:endCxn id="11" idx="0"/>
            </p:cNvCxnSpPr>
            <p:nvPr/>
          </p:nvCxnSpPr>
          <p:spPr>
            <a:xfrm>
              <a:off x="5124450" y="4760090"/>
              <a:ext cx="34290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2"/>
              <a:endCxn id="25" idx="0"/>
            </p:cNvCxnSpPr>
            <p:nvPr/>
          </p:nvCxnSpPr>
          <p:spPr>
            <a:xfrm flipH="1">
              <a:off x="5124450" y="3545517"/>
              <a:ext cx="952500" cy="52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75" y="547473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Algorithm</a:t>
              </a:r>
              <a:endParaRPr lang="en-US" dirty="0">
                <a:latin typeface="Calibri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3193546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latin typeface="Calibri"/>
                </a:rPr>
                <a:t>Backend</a:t>
              </a:r>
              <a:endParaRPr lang="en-US" dirty="0">
                <a:latin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00900" y="3211826"/>
              <a:ext cx="148590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b="1" dirty="0" smtClean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/>
                </a:rPr>
                <a:t>???</a:t>
              </a:r>
              <a:endParaRPr lang="en-US" b="1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</a:endParaRPr>
            </a:p>
          </p:txBody>
        </p:sp>
        <p:cxnSp>
          <p:nvCxnSpPr>
            <p:cNvPr id="19" name="Straight Connector 18"/>
            <p:cNvCxnSpPr>
              <a:stCxn id="25" idx="2"/>
              <a:endCxn id="6" idx="0"/>
            </p:cNvCxnSpPr>
            <p:nvPr/>
          </p:nvCxnSpPr>
          <p:spPr>
            <a:xfrm flipH="1">
              <a:off x="1695450" y="4760090"/>
              <a:ext cx="34290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5" idx="2"/>
              <a:endCxn id="7" idx="0"/>
            </p:cNvCxnSpPr>
            <p:nvPr/>
          </p:nvCxnSpPr>
          <p:spPr>
            <a:xfrm flipH="1">
              <a:off x="3067050" y="4760090"/>
              <a:ext cx="20574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5" idx="2"/>
              <a:endCxn id="8" idx="0"/>
            </p:cNvCxnSpPr>
            <p:nvPr/>
          </p:nvCxnSpPr>
          <p:spPr>
            <a:xfrm flipH="1">
              <a:off x="4438650" y="4760090"/>
              <a:ext cx="6858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5" idx="2"/>
              <a:endCxn id="9" idx="0"/>
            </p:cNvCxnSpPr>
            <p:nvPr/>
          </p:nvCxnSpPr>
          <p:spPr>
            <a:xfrm>
              <a:off x="5124450" y="4760090"/>
              <a:ext cx="6858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5" idx="2"/>
              <a:endCxn id="10" idx="0"/>
            </p:cNvCxnSpPr>
            <p:nvPr/>
          </p:nvCxnSpPr>
          <p:spPr>
            <a:xfrm>
              <a:off x="5124450" y="4760090"/>
              <a:ext cx="2057400" cy="499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8" idx="2"/>
              <a:endCxn id="25" idx="0"/>
            </p:cNvCxnSpPr>
            <p:nvPr/>
          </p:nvCxnSpPr>
          <p:spPr>
            <a:xfrm flipH="1">
              <a:off x="5124450" y="3554726"/>
              <a:ext cx="2819400" cy="519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4438650" y="4074290"/>
              <a:ext cx="13716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dirty="0" smtClean="0">
                  <a:solidFill>
                    <a:prstClr val="white"/>
                  </a:solidFill>
                  <a:latin typeface="Calibri"/>
                </a:rPr>
                <a:t>VTK-m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99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dirty="0" smtClean="0"/>
              <a:t>Sandia </a:t>
            </a:r>
            <a:r>
              <a:rPr lang="en-US" dirty="0"/>
              <a:t>National Laboratories is a multi-program laboratory managed and operated by Sandia Corporation, a wholly owned subsidiary of Lockheed Martin Corporation, for the U.S. Department of Energy’s National Nuclear Security Administration under contract DE-AC04-94AL85000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Lots </a:t>
            </a:r>
            <a:r>
              <a:rPr lang="en-US" dirty="0"/>
              <a:t>of credit goes out to all our collaborators:</a:t>
            </a:r>
          </a:p>
          <a:p>
            <a:pPr lvl="1"/>
            <a:r>
              <a:rPr lang="en-US" dirty="0" smtClean="0"/>
              <a:t>Chris Sewell, Jeremy Meredith, David Pugmire, Berk Geveci, Robert Maynard, Hank Childs, Kwan-Liu Ma, and many others.</a:t>
            </a:r>
          </a:p>
        </p:txBody>
      </p:sp>
      <p:pic>
        <p:nvPicPr>
          <p:cNvPr id="11" name="Picture 10" descr="SDAV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38" y="3042058"/>
            <a:ext cx="4925291" cy="685800"/>
          </a:xfrm>
          <a:prstGeom prst="rect">
            <a:avLst/>
          </a:prstGeom>
        </p:spPr>
      </p:pic>
      <p:pic>
        <p:nvPicPr>
          <p:cNvPr id="12" name="Picture 11" descr="XVis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9" y="2927758"/>
            <a:ext cx="1591734" cy="914400"/>
          </a:xfrm>
          <a:prstGeom prst="rect">
            <a:avLst/>
          </a:prstGeom>
        </p:spPr>
      </p:pic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28" y="2857500"/>
            <a:ext cx="1004981" cy="1054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7848" y="5067264"/>
            <a:ext cx="2899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m.vtk.org</a:t>
            </a:r>
            <a:endParaRPr lang="en-US" sz="3200" dirty="0"/>
          </a:p>
        </p:txBody>
      </p:sp>
      <p:pic>
        <p:nvPicPr>
          <p:cNvPr id="8" name="Picture 7" descr="VTKm_Logo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927757"/>
            <a:ext cx="2057400" cy="7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Framework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19314" y="838200"/>
            <a:ext cx="8229600" cy="4876800"/>
            <a:chOff x="419314" y="1150512"/>
            <a:chExt cx="8229600" cy="4876800"/>
          </a:xfrm>
        </p:grpSpPr>
        <p:sp>
          <p:nvSpPr>
            <p:cNvPr id="3" name="Rounded Rectangle 2"/>
            <p:cNvSpPr/>
            <p:nvPr/>
          </p:nvSpPr>
          <p:spPr bwMode="auto">
            <a:xfrm>
              <a:off x="5181600" y="1302912"/>
              <a:ext cx="2248114" cy="4648200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Execution Environment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/>
                <a:cs typeface="Calibri"/>
              </a:endParaRP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Cell Operations</a:t>
              </a: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Field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 Operations</a:t>
              </a: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Basic Math</a:t>
              </a:r>
            </a:p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Make Cells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2552914" y="1302912"/>
              <a:ext cx="2247686" cy="4648200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Control Environment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>
                <a:latin typeface="Calibri"/>
                <a:cs typeface="Calibri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Grid Topology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Array Handle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Invoke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324564" y="2369712"/>
              <a:ext cx="1333500" cy="2514600"/>
            </a:xfrm>
            <a:prstGeom prst="roundRect">
              <a:avLst/>
            </a:prstGeom>
            <a:solidFill>
              <a:srgbClr val="008040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Device Adapter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Allocate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Transfer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Schedule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Calibri"/>
                  <a:cs typeface="Calibri"/>
                </a:rPr>
                <a:t>Sort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…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8115514" y="2484012"/>
              <a:ext cx="533400" cy="22098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Worklet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9314" y="1150512"/>
              <a:ext cx="2133600" cy="1371600"/>
              <a:chOff x="0" y="990600"/>
              <a:chExt cx="2133600" cy="1371600"/>
            </a:xfrm>
          </p:grpSpPr>
          <p:pic>
            <p:nvPicPr>
              <p:cNvPr id="8" name="Picture 7" descr="Captur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990600"/>
                <a:ext cx="1667510" cy="1371600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 bwMode="auto">
              <a:xfrm>
                <a:off x="1524000" y="16764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0" name="Group 9"/>
            <p:cNvGrpSpPr/>
            <p:nvPr/>
          </p:nvGrpSpPr>
          <p:grpSpPr>
            <a:xfrm>
              <a:off x="419314" y="4655712"/>
              <a:ext cx="2133600" cy="1371600"/>
              <a:chOff x="0" y="4495800"/>
              <a:chExt cx="2133600" cy="1371600"/>
            </a:xfrm>
          </p:grpSpPr>
          <p:pic>
            <p:nvPicPr>
              <p:cNvPr id="11" name="Picture 10" descr="Clip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495800"/>
                <a:ext cx="1731645" cy="1371600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 bwMode="auto">
              <a:xfrm flipH="1">
                <a:off x="1524000" y="5181600"/>
                <a:ext cx="609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3" name="Elbow Connector 12"/>
            <p:cNvCxnSpPr>
              <a:endCxn id="6" idx="0"/>
            </p:cNvCxnSpPr>
            <p:nvPr/>
          </p:nvCxnSpPr>
          <p:spPr bwMode="auto">
            <a:xfrm>
              <a:off x="7429714" y="1836312"/>
              <a:ext cx="952500" cy="6477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Elbow Connector 13"/>
            <p:cNvCxnSpPr>
              <a:stCxn id="6" idx="2"/>
            </p:cNvCxnSpPr>
            <p:nvPr/>
          </p:nvCxnSpPr>
          <p:spPr bwMode="auto">
            <a:xfrm rot="5400000">
              <a:off x="7582114" y="4541412"/>
              <a:ext cx="647700" cy="952500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5" name="Picture 14" descr="Captur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714" y="1536345"/>
              <a:ext cx="292467" cy="301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605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3904" y="1"/>
            <a:ext cx="1819847" cy="5789831"/>
            <a:chOff x="1609153" y="0"/>
            <a:chExt cx="1819847" cy="5789831"/>
          </a:xfrm>
        </p:grpSpPr>
        <p:pic>
          <p:nvPicPr>
            <p:cNvPr id="18" name="Picture 17" descr="MC_CUDA_SDK_blu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153" y="0"/>
              <a:ext cx="874522" cy="565785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77385" y="5143500"/>
              <a:ext cx="1151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CUDA SDK</a:t>
              </a:r>
            </a:p>
            <a:p>
              <a:r>
                <a:rPr lang="en-US" dirty="0" smtClean="0"/>
                <a:t>561 Lines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47651" y="1"/>
            <a:ext cx="1320096" cy="5419421"/>
            <a:chOff x="4092828" y="0"/>
            <a:chExt cx="1320096" cy="5419421"/>
          </a:xfrm>
        </p:grpSpPr>
        <p:pic>
          <p:nvPicPr>
            <p:cNvPr id="17" name="Picture 16" descr="MC_PISTON_blu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828" y="0"/>
              <a:ext cx="1131570" cy="50962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43400" y="4773090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PISTON</a:t>
              </a:r>
            </a:p>
            <a:p>
              <a:r>
                <a:rPr lang="en-US" dirty="0" smtClean="0"/>
                <a:t>505 Lines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81651" y="1"/>
            <a:ext cx="1548449" cy="3199031"/>
            <a:chOff x="6833551" y="0"/>
            <a:chExt cx="1548449" cy="3199031"/>
          </a:xfrm>
        </p:grpSpPr>
        <p:pic>
          <p:nvPicPr>
            <p:cNvPr id="19" name="Picture 18" descr="MC_VTKm_blu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551" y="0"/>
              <a:ext cx="701294" cy="28610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12476" y="2552700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VTK-m</a:t>
              </a:r>
            </a:p>
            <a:p>
              <a:r>
                <a:rPr lang="en-US" dirty="0" smtClean="0"/>
                <a:t>283 Lines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5300"/>
            <a:ext cx="9144000" cy="472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4572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01271"/>
            <a:ext cx="4572000" cy="31124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0" y="1163479"/>
            <a:ext cx="71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Rendering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53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8750" y="0"/>
            <a:ext cx="5943600" cy="571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0"/>
            <a:ext cx="5572126" cy="4457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52900"/>
            <a:ext cx="6667500" cy="200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3960" y="4457700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Surface Simplification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5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0"/>
            <a:ext cx="50292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01" y="114300"/>
            <a:ext cx="4141598" cy="388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70" y="4101084"/>
            <a:ext cx="4594860" cy="16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dirty="0" smtClean="0"/>
              <a:t>Sandia </a:t>
            </a:r>
            <a:r>
              <a:rPr lang="en-US" dirty="0"/>
              <a:t>National Laboratories is a multi-program laboratory managed and operated by Sandia Corporation, a wholly owned subsidiary of Lockheed Martin Corporation, for the U.S. Department of Energy’s National Nuclear Security Administration under contract DE-AC04-94AL85000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Lots </a:t>
            </a:r>
            <a:r>
              <a:rPr lang="en-US" dirty="0"/>
              <a:t>of credit goes out to all our collaborators:</a:t>
            </a:r>
          </a:p>
          <a:p>
            <a:pPr lvl="1"/>
            <a:r>
              <a:rPr lang="en-US" dirty="0" smtClean="0"/>
              <a:t>Chris Sewell, Jeremy Meredith, David Pugmire, Berk Geveci, Robert Maynard, Hank Childs, Kwan-Liu Ma, and many others.</a:t>
            </a:r>
          </a:p>
        </p:txBody>
      </p:sp>
      <p:pic>
        <p:nvPicPr>
          <p:cNvPr id="11" name="Picture 10" descr="SDAV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38" y="3042058"/>
            <a:ext cx="4925291" cy="685800"/>
          </a:xfrm>
          <a:prstGeom prst="rect">
            <a:avLst/>
          </a:prstGeom>
        </p:spPr>
      </p:pic>
      <p:pic>
        <p:nvPicPr>
          <p:cNvPr id="12" name="Picture 11" descr="XVis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9" y="2927758"/>
            <a:ext cx="1591734" cy="914400"/>
          </a:xfrm>
          <a:prstGeom prst="rect">
            <a:avLst/>
          </a:prstGeom>
        </p:spPr>
      </p:pic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28" y="2857500"/>
            <a:ext cx="1004981" cy="1054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7848" y="5067264"/>
            <a:ext cx="2899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m.vtk.org</a:t>
            </a:r>
            <a:endParaRPr lang="en-US" sz="3200" dirty="0"/>
          </a:p>
        </p:txBody>
      </p:sp>
      <p:pic>
        <p:nvPicPr>
          <p:cNvPr id="8" name="Picture 7" descr="VTKm_Logo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927757"/>
            <a:ext cx="2057400" cy="7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ghlightVTKmInSituLive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Scale: Threads, Threads Threads!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clear trend in supercomputing is ever increasing parallelism</a:t>
            </a:r>
          </a:p>
          <a:p>
            <a:r>
              <a:rPr lang="en-US" dirty="0" smtClean="0"/>
              <a:t>Clock increases are long gone</a:t>
            </a:r>
          </a:p>
          <a:p>
            <a:pPr lvl="1"/>
            <a:r>
              <a:rPr lang="en-US" dirty="0" smtClean="0"/>
              <a:t>“The Free Lunch Is Over” (Herb Sutter)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07249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*Source: Scientific Discovery at the Exascale, Ahern, </a:t>
            </a:r>
            <a:r>
              <a:rPr lang="en-US" sz="1200" dirty="0" err="1" smtClean="0"/>
              <a:t>Shoshani</a:t>
            </a:r>
            <a:r>
              <a:rPr lang="en-US" sz="1200" dirty="0" smtClean="0"/>
              <a:t>, Ma, et al.</a:t>
            </a:r>
            <a:endParaRPr lang="en-US" sz="12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979107"/>
              </p:ext>
            </p:extLst>
          </p:nvPr>
        </p:nvGraphicFramePr>
        <p:xfrm>
          <a:off x="304800" y="2460978"/>
          <a:ext cx="8305802" cy="1819204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044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Jaguar – XT5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Titan – XK7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Exascale*</a:t>
                      </a:r>
                      <a:endParaRPr lang="en-US" sz="1700" dirty="0"/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Cores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224,256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299,008 and</a:t>
                      </a:r>
                    </a:p>
                    <a:p>
                      <a:r>
                        <a:rPr lang="en-US" sz="1700" dirty="0" smtClean="0"/>
                        <a:t>18,688 </a:t>
                      </a:r>
                      <a:r>
                        <a:rPr lang="en-US" sz="1700" dirty="0" err="1" smtClean="0"/>
                        <a:t>gpu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 billion</a:t>
                      </a:r>
                      <a:endParaRPr lang="en-US" sz="1700" dirty="0"/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5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Concurrency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224,256 way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70</a:t>
                      </a:r>
                      <a:r>
                        <a:rPr lang="en-US" sz="1700" baseline="0" dirty="0" smtClean="0"/>
                        <a:t> – 500 million </a:t>
                      </a:r>
                      <a:r>
                        <a:rPr lang="en-US" sz="1700" dirty="0" smtClean="0"/>
                        <a:t>way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10 – 100 </a:t>
                      </a:r>
                      <a:r>
                        <a:rPr lang="en-US" sz="1700" baseline="0" dirty="0" smtClean="0"/>
                        <a:t>billion way</a:t>
                      </a:r>
                      <a:endParaRPr lang="en-US" sz="1700" dirty="0"/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044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Memory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300 Terabytes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700</a:t>
                      </a:r>
                      <a:r>
                        <a:rPr lang="en-US" sz="1700" baseline="0" dirty="0" smtClean="0"/>
                        <a:t> Terabytes</a:t>
                      </a:r>
                      <a:endParaRPr lang="en-US" sz="1700" dirty="0"/>
                    </a:p>
                  </a:txBody>
                  <a:tcPr marT="50800" marB="50800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128 </a:t>
                      </a:r>
                      <a:r>
                        <a:rPr lang="en-US" sz="1700" dirty="0" err="1" smtClean="0"/>
                        <a:t>Petabytes</a:t>
                      </a:r>
                      <a:endParaRPr lang="en-US" sz="1700" dirty="0"/>
                    </a:p>
                  </a:txBody>
                  <a:tcPr marT="50800" marB="50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6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6661" y="807002"/>
            <a:ext cx="74847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My new computer's got the clocks, it rocks</a:t>
            </a:r>
          </a:p>
          <a:p>
            <a:pPr algn="ctr"/>
            <a:r>
              <a:rPr lang="en-US" sz="3200" dirty="0"/>
              <a:t>But it was obsolete before I opened the </a:t>
            </a:r>
            <a:r>
              <a:rPr lang="en-US" sz="3200" dirty="0" smtClean="0"/>
              <a:t>box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53773" y="1790700"/>
            <a:ext cx="58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− “Weird” Al </a:t>
            </a:r>
            <a:r>
              <a:rPr lang="en-US" dirty="0" err="1" smtClean="0"/>
              <a:t>Yankovic</a:t>
            </a:r>
            <a:r>
              <a:rPr lang="en-US" dirty="0" smtClean="0"/>
              <a:t>, </a:t>
            </a:r>
            <a:r>
              <a:rPr lang="en-US" i="1" dirty="0" smtClean="0"/>
              <a:t>It’s All About the Pentiums</a:t>
            </a:r>
            <a:r>
              <a:rPr lang="en-US" dirty="0" smtClean="0"/>
              <a:t>, circa 1999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7275" y="2984500"/>
            <a:ext cx="3709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Moore’s Law is dead.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5936" y="3467100"/>
            <a:ext cx="282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− Gordon Moore, circa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Amdahl vs. Gustafson-</a:t>
            </a:r>
            <a:r>
              <a:rPr lang="en-US" dirty="0" err="1" smtClean="0"/>
              <a:t>Barsis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Amdahl’s Law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6200" y="1359533"/>
            <a:ext cx="4421188" cy="4037969"/>
          </a:xfrm>
        </p:spPr>
        <p:txBody>
          <a:bodyPr/>
          <a:lstStyle/>
          <a:p>
            <a:r>
              <a:rPr lang="en-US" dirty="0" smtClean="0"/>
              <a:t>Any algorithm has data dependencies that makes some fraction of the software inherently serial. Parallelism is ultimately limited by this serial fraction.</a:t>
            </a:r>
          </a:p>
          <a:p>
            <a:r>
              <a:rPr lang="en-US" dirty="0" smtClean="0"/>
              <a:t>See also Span Law.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Gustafson-</a:t>
            </a:r>
            <a:r>
              <a:rPr lang="en-US" dirty="0" err="1" smtClean="0"/>
              <a:t>Barsis</a:t>
            </a:r>
            <a:r>
              <a:rPr lang="en-US" dirty="0" smtClean="0"/>
              <a:t> Law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31" y="1360650"/>
            <a:ext cx="4422775" cy="4036849"/>
          </a:xfrm>
        </p:spPr>
        <p:txBody>
          <a:bodyPr/>
          <a:lstStyle/>
          <a:p>
            <a:r>
              <a:rPr lang="en-US" dirty="0" smtClean="0"/>
              <a:t>Increasing the amount of data can potentially increase the amount of independent operations and allow an algorithm to increase parallelism indefinitely.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2" y="4298950"/>
            <a:ext cx="4406900" cy="368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4" y="4076700"/>
            <a:ext cx="3670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8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1"/>
            <a:ext cx="4206240" cy="4390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0014"/>
          <a:stretch/>
        </p:blipFill>
        <p:spPr>
          <a:xfrm rot="5400000">
            <a:off x="554369" y="-554365"/>
            <a:ext cx="2887196" cy="3995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0666" y="1710267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24576" y="3403598"/>
            <a:ext cx="77724" cy="50292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2872394"/>
            <a:ext cx="104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AMD x86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22304" y="4390266"/>
            <a:ext cx="132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NVIDIA GPU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2852" y="3202515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32913" y="4247498"/>
            <a:ext cx="77724" cy="50292"/>
          </a:xfrm>
          <a:prstGeom prst="rect">
            <a:avLst/>
          </a:prstGeom>
          <a:noFill/>
          <a:ln w="12700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" y="3162302"/>
            <a:ext cx="1623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 x86 Core</a:t>
            </a:r>
          </a:p>
          <a:p>
            <a:r>
              <a:rPr lang="en-US" sz="1400" dirty="0" smtClean="0"/>
              <a:t> + Associated Cache</a:t>
            </a:r>
          </a:p>
          <a:p>
            <a:r>
              <a:rPr lang="en-US" sz="1400" dirty="0" smtClean="0"/>
              <a:t>8 cores per die</a:t>
            </a:r>
          </a:p>
          <a:p>
            <a:r>
              <a:rPr lang="en-US" sz="1400" dirty="0" smtClean="0"/>
              <a:t>MPI-Only feasible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20540" y="4749669"/>
            <a:ext cx="2523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2,880 cores collected in 15 SMX</a:t>
            </a:r>
          </a:p>
          <a:p>
            <a:r>
              <a:rPr lang="en-US" sz="1400" dirty="0" smtClean="0"/>
              <a:t>Shared PC, Cache, </a:t>
            </a:r>
            <a:r>
              <a:rPr lang="en-US" sz="1400" dirty="0" err="1" smtClean="0"/>
              <a:t>Mem</a:t>
            </a:r>
            <a:r>
              <a:rPr lang="en-US" sz="1400" dirty="0" smtClean="0"/>
              <a:t> Fetches</a:t>
            </a:r>
          </a:p>
          <a:p>
            <a:r>
              <a:rPr lang="en-US" sz="1400" dirty="0" smtClean="0"/>
              <a:t>Reduced control logic</a:t>
            </a:r>
          </a:p>
          <a:p>
            <a:r>
              <a:rPr lang="en-US" sz="1400" dirty="0" smtClean="0"/>
              <a:t>MPI-Only not feasible</a:t>
            </a:r>
            <a:endParaRPr lang="en-US" sz="1400" dirty="0"/>
          </a:p>
        </p:txBody>
      </p:sp>
      <p:cxnSp>
        <p:nvCxnSpPr>
          <p:cNvPr id="14" name="Straight Connector 13"/>
          <p:cNvCxnSpPr>
            <a:stCxn id="4" idx="2"/>
            <a:endCxn id="9" idx="0"/>
          </p:cNvCxnSpPr>
          <p:nvPr/>
        </p:nvCxnSpPr>
        <p:spPr>
          <a:xfrm>
            <a:off x="1407583" y="2535767"/>
            <a:ext cx="1942186" cy="666748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1"/>
            <a:endCxn id="10" idx="3"/>
          </p:cNvCxnSpPr>
          <p:nvPr/>
        </p:nvCxnSpPr>
        <p:spPr>
          <a:xfrm flipH="1">
            <a:off x="3510643" y="3428744"/>
            <a:ext cx="2113939" cy="843900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144235" y="40725"/>
            <a:ext cx="182880" cy="88900"/>
            <a:chOff x="5401535" y="5010659"/>
            <a:chExt cx="182880" cy="889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401535" y="5055109"/>
              <a:ext cx="182880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53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58441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275468" y="-22549"/>
            <a:ext cx="400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1mm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2438406" y="3484673"/>
            <a:ext cx="5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x86</a:t>
            </a:r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144919" y="4315480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</a:t>
            </a:r>
            <a:r>
              <a:rPr lang="en-US" sz="1400" dirty="0" err="1" smtClean="0"/>
              <a:t>Kepler</a:t>
            </a:r>
            <a:endParaRPr lang="en-US" sz="1400" dirty="0" smtClean="0"/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24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604" t="6566" r="11742" b="4882"/>
          <a:stretch/>
        </p:blipFill>
        <p:spPr>
          <a:xfrm rot="5400000">
            <a:off x="4267381" y="564062"/>
            <a:ext cx="5440680" cy="43125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0014"/>
          <a:stretch/>
        </p:blipFill>
        <p:spPr>
          <a:xfrm rot="5400000">
            <a:off x="554367" y="-554365"/>
            <a:ext cx="2887196" cy="3995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0666" y="1710267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2872394"/>
            <a:ext cx="1043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Cielo</a:t>
            </a:r>
            <a:endParaRPr lang="en-US" dirty="0" smtClean="0"/>
          </a:p>
          <a:p>
            <a:r>
              <a:rPr lang="en-US" dirty="0" smtClean="0"/>
              <a:t>AMD x86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6653" y="4305300"/>
            <a:ext cx="1484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Trinity </a:t>
            </a:r>
          </a:p>
          <a:p>
            <a:pPr algn="r"/>
            <a:r>
              <a:rPr lang="en-US" dirty="0" smtClean="0"/>
              <a:t>Intel Xeon Phi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2472051" y="2857499"/>
            <a:ext cx="613834" cy="825500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" y="3453891"/>
            <a:ext cx="1623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 x86 Core</a:t>
            </a:r>
          </a:p>
          <a:p>
            <a:r>
              <a:rPr lang="en-US" sz="1400" dirty="0" smtClean="0"/>
              <a:t> + Associated Cache</a:t>
            </a:r>
          </a:p>
          <a:p>
            <a:r>
              <a:rPr lang="en-US" sz="1400" dirty="0" smtClean="0"/>
              <a:t>8 cores per die</a:t>
            </a:r>
          </a:p>
          <a:p>
            <a:r>
              <a:rPr lang="en-US" sz="1400" dirty="0" smtClean="0"/>
              <a:t>MPI-Only feasible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172161" y="4809067"/>
            <a:ext cx="26496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Stripped x86 Cores</a:t>
            </a:r>
          </a:p>
          <a:p>
            <a:r>
              <a:rPr lang="en-US" sz="1400" dirty="0" smtClean="0"/>
              <a:t>62 cores per die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+ 4x </a:t>
            </a:r>
            <a:r>
              <a:rPr lang="en-US" sz="1400" dirty="0" err="1" smtClean="0"/>
              <a:t>hyperthreading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+ 512bit/16 float wide vector ops</a:t>
            </a:r>
            <a:endParaRPr lang="en-US" sz="1400" dirty="0"/>
          </a:p>
        </p:txBody>
      </p:sp>
      <p:cxnSp>
        <p:nvCxnSpPr>
          <p:cNvPr id="14" name="Straight Connector 13"/>
          <p:cNvCxnSpPr>
            <a:stCxn id="4" idx="2"/>
            <a:endCxn id="9" idx="0"/>
          </p:cNvCxnSpPr>
          <p:nvPr/>
        </p:nvCxnSpPr>
        <p:spPr>
          <a:xfrm>
            <a:off x="1407583" y="2535767"/>
            <a:ext cx="958635" cy="734482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7" idx="1"/>
            <a:endCxn id="28" idx="3"/>
          </p:cNvCxnSpPr>
          <p:nvPr/>
        </p:nvCxnSpPr>
        <p:spPr>
          <a:xfrm flipH="1" flipV="1">
            <a:off x="4258851" y="3068197"/>
            <a:ext cx="1576799" cy="302065"/>
          </a:xfrm>
          <a:prstGeom prst="line">
            <a:avLst/>
          </a:prstGeom>
          <a:ln w="317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144235" y="40725"/>
            <a:ext cx="182880" cy="88900"/>
            <a:chOff x="5401535" y="5010659"/>
            <a:chExt cx="182880" cy="889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401535" y="5055109"/>
              <a:ext cx="182880" cy="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40153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584415" y="5010659"/>
              <a:ext cx="0" cy="88900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275468" y="-22548"/>
            <a:ext cx="400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1mm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1826340" y="3160301"/>
            <a:ext cx="5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x86</a:t>
            </a:r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370478" y="3108652"/>
            <a:ext cx="956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Xeon Phi</a:t>
            </a:r>
          </a:p>
          <a:p>
            <a:r>
              <a:rPr lang="en-US" sz="1400" dirty="0" smtClean="0"/>
              <a:t>core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35650" y="3270249"/>
            <a:ext cx="933450" cy="200025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25401" y="2968184"/>
            <a:ext cx="933450" cy="200025"/>
          </a:xfrm>
          <a:prstGeom prst="rect">
            <a:avLst/>
          </a:prstGeom>
          <a:noFill/>
          <a:ln w="28575" cmpd="sng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9214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9" y="1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2" y="3428655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7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38" y="1714328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4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1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Distributed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795239" y="2175878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8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9" y="1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2" y="3428655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7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38" y="1714328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4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1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Distributed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795239" y="2175878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1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3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 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936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Dark2012">
      <a:dk1>
        <a:sysClr val="windowText" lastClr="000000"/>
      </a:dk1>
      <a:lt1>
        <a:sysClr val="window" lastClr="FFFFFF"/>
      </a:lt1>
      <a:dk2>
        <a:srgbClr val="464646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063E8F"/>
      </a:accent5>
      <a:accent6>
        <a:srgbClr val="620A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8734</TotalTime>
  <Words>1099</Words>
  <Application>Microsoft Office PowerPoint</Application>
  <PresentationFormat>On-screen Show (16:10)</PresentationFormat>
  <Paragraphs>220</Paragraphs>
  <Slides>26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ＭＳ Ｐゴシック</vt:lpstr>
      <vt:lpstr>Arial</vt:lpstr>
      <vt:lpstr>Calibri</vt:lpstr>
      <vt:lpstr>Wingdings</vt:lpstr>
      <vt:lpstr>Sandia_CorpPresentation_Template1</vt:lpstr>
      <vt:lpstr>VTK-m: Accelerating the Visualization Toolkit for Massively Threaded Architectures</vt:lpstr>
      <vt:lpstr>Acknowledgements</vt:lpstr>
      <vt:lpstr>Extreme Scale: Threads, Threads Threads!</vt:lpstr>
      <vt:lpstr>PowerPoint Presentation</vt:lpstr>
      <vt:lpstr>Amdahl vs. Gustafson-Barsis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VTK-m is separate from VTK</vt:lpstr>
      <vt:lpstr>VTK-m is separate from VTK</vt:lpstr>
      <vt:lpstr>VTK-m is not a replacement for VTK</vt:lpstr>
      <vt:lpstr>PowerPoint Presentation</vt:lpstr>
      <vt:lpstr>PowerPoint Presentation</vt:lpstr>
      <vt:lpstr>How Many Architectures to Support?</vt:lpstr>
      <vt:lpstr>Performance Portability</vt:lpstr>
      <vt:lpstr>Performance Portability</vt:lpstr>
      <vt:lpstr>VTK-m Framework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</vt:vector>
  </TitlesOfParts>
  <Company>Sandia National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Moreland, Kenneth</cp:lastModifiedBy>
  <cp:revision>91</cp:revision>
  <dcterms:created xsi:type="dcterms:W3CDTF">2011-10-03T16:15:05Z</dcterms:created>
  <dcterms:modified xsi:type="dcterms:W3CDTF">2016-10-17T19:16:02Z</dcterms:modified>
</cp:coreProperties>
</file>